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81" r:id="rId4"/>
    <p:sldId id="348" r:id="rId5"/>
    <p:sldId id="350" r:id="rId6"/>
    <p:sldId id="430" r:id="rId7"/>
    <p:sldId id="443" r:id="rId8"/>
    <p:sldId id="415" r:id="rId9"/>
    <p:sldId id="360" r:id="rId10"/>
    <p:sldId id="382" r:id="rId11"/>
    <p:sldId id="432" r:id="rId12"/>
    <p:sldId id="352" r:id="rId13"/>
    <p:sldId id="394" r:id="rId14"/>
    <p:sldId id="349" r:id="rId15"/>
    <p:sldId id="418" r:id="rId16"/>
    <p:sldId id="368" r:id="rId17"/>
    <p:sldId id="439" r:id="rId18"/>
    <p:sldId id="441" r:id="rId19"/>
    <p:sldId id="440" r:id="rId20"/>
    <p:sldId id="442" r:id="rId21"/>
    <p:sldId id="444" r:id="rId22"/>
    <p:sldId id="445" r:id="rId23"/>
    <p:sldId id="347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900"/>
    <a:srgbClr val="FFD400"/>
    <a:srgbClr val="00ACDD"/>
    <a:srgbClr val="00B2E2"/>
    <a:srgbClr val="1A799A"/>
    <a:srgbClr val="A5A5A5"/>
    <a:srgbClr val="7F7F7F"/>
    <a:srgbClr val="008BF4"/>
    <a:srgbClr val="FC611F"/>
    <a:srgbClr val="192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5" autoAdjust="0"/>
    <p:restoredTop sz="89081"/>
  </p:normalViewPr>
  <p:slideViewPr>
    <p:cSldViewPr snapToGrid="0">
      <p:cViewPr>
        <p:scale>
          <a:sx n="98" d="100"/>
          <a:sy n="98" d="100"/>
        </p:scale>
        <p:origin x="2304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1869-FDA3-4BD2-86A7-F72C2C5F369F}" type="datetimeFigureOut">
              <a:rPr lang="zh-CN" altLang="en-US" smtClean="0"/>
              <a:t>2021/10/23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560D7-5DD8-4BAD-A65B-D8B626E1F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71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12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6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290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224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289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52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944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03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900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157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4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07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97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09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08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70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060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35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88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223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34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99792"/>
      </p:ext>
    </p:extLst>
  </p:cSld>
  <p:clrMapOvr>
    <a:masterClrMapping/>
  </p:clrMapOvr>
  <p:transition spd="slow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607453"/>
      </p:ext>
    </p:extLst>
  </p:cSld>
  <p:clrMapOvr>
    <a:masterClrMapping/>
  </p:clrMapOvr>
  <p:transition spd="slow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705522"/>
      </p:ext>
    </p:extLst>
  </p:cSld>
  <p:clrMapOvr>
    <a:masterClrMapping/>
  </p:clrMapOvr>
  <p:transition spd="slow" advTm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414196"/>
      </p:ext>
    </p:extLst>
  </p:cSld>
  <p:clrMapOvr>
    <a:masterClrMapping/>
  </p:clrMapOvr>
  <p:transition spd="slow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2"/>
          <p:cNvGrpSpPr>
            <a:grpSpLocks/>
          </p:cNvGrpSpPr>
          <p:nvPr userDrawn="1"/>
        </p:nvGrpSpPr>
        <p:grpSpPr bwMode="auto">
          <a:xfrm>
            <a:off x="281003" y="120335"/>
            <a:ext cx="2647935" cy="379401"/>
            <a:chOff x="0" y="0"/>
            <a:chExt cx="2647691" cy="378596"/>
          </a:xfrm>
        </p:grpSpPr>
        <p:sp>
          <p:nvSpPr>
            <p:cNvPr id="3" name="圆角矩形 354"/>
            <p:cNvSpPr>
              <a:spLocks noChangeArrowheads="1"/>
            </p:cNvSpPr>
            <p:nvPr/>
          </p:nvSpPr>
          <p:spPr bwMode="auto">
            <a:xfrm>
              <a:off x="0" y="0"/>
              <a:ext cx="2647691" cy="378596"/>
            </a:xfrm>
            <a:prstGeom prst="roundRect">
              <a:avLst>
                <a:gd name="adj" fmla="val 14153"/>
              </a:avLst>
            </a:prstGeom>
            <a:solidFill>
              <a:srgbClr val="278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800" kern="0">
                <a:solidFill>
                  <a:srgbClr val="000000"/>
                </a:solidFill>
              </a:endParaRPr>
            </a:p>
          </p:txBody>
        </p:sp>
        <p:sp>
          <p:nvSpPr>
            <p:cNvPr id="4" name="TextBox 356"/>
            <p:cNvSpPr txBox="1">
              <a:spLocks noChangeArrowheads="1"/>
            </p:cNvSpPr>
            <p:nvPr/>
          </p:nvSpPr>
          <p:spPr bwMode="auto">
            <a:xfrm>
              <a:off x="329805" y="2071"/>
              <a:ext cx="21935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zh-CN" sz="1800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234622"/>
      </p:ext>
    </p:extLst>
  </p:cSld>
  <p:clrMapOvr>
    <a:masterClrMapping/>
  </p:clrMapOvr>
  <p:transition spd="slow" advTm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998346"/>
      </p:ext>
    </p:extLst>
  </p:cSld>
  <p:clrMapOvr>
    <a:masterClrMapping/>
  </p:clrMapOvr>
  <p:transition spd="slow" advTm="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713029"/>
      </p:ext>
    </p:extLst>
  </p:cSld>
  <p:clrMapOvr>
    <a:masterClrMapping/>
  </p:clrMapOvr>
  <p:transition spd="slow" advTm="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09784"/>
      </p:ext>
    </p:extLst>
  </p:cSld>
  <p:clrMapOvr>
    <a:masterClrMapping/>
  </p:clrMapOvr>
  <p:transition spd="slow" advTm="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22982"/>
      </p:ext>
    </p:extLst>
  </p:cSld>
  <p:clrMapOvr>
    <a:masterClrMapping/>
  </p:clrMapOvr>
  <p:transition spd="slow" advTm="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221618"/>
      </p:ext>
    </p:extLst>
  </p:cSld>
  <p:clrMapOvr>
    <a:masterClrMapping/>
  </p:clrMapOvr>
  <p:transition spd="slow" advTm="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625810"/>
      </p:ext>
    </p:extLst>
  </p:cSld>
  <p:clrMapOvr>
    <a:masterClrMapping/>
  </p:clrMapOvr>
  <p:transition spd="slow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2"/>
          <p:cNvGrpSpPr>
            <a:grpSpLocks/>
          </p:cNvGrpSpPr>
          <p:nvPr userDrawn="1"/>
        </p:nvGrpSpPr>
        <p:grpSpPr bwMode="auto">
          <a:xfrm>
            <a:off x="281003" y="120335"/>
            <a:ext cx="2647935" cy="379401"/>
            <a:chOff x="0" y="0"/>
            <a:chExt cx="2647691" cy="378596"/>
          </a:xfrm>
        </p:grpSpPr>
        <p:sp>
          <p:nvSpPr>
            <p:cNvPr id="3" name="圆角矩形 354"/>
            <p:cNvSpPr>
              <a:spLocks noChangeArrowheads="1"/>
            </p:cNvSpPr>
            <p:nvPr/>
          </p:nvSpPr>
          <p:spPr bwMode="auto">
            <a:xfrm>
              <a:off x="0" y="0"/>
              <a:ext cx="2647691" cy="378596"/>
            </a:xfrm>
            <a:prstGeom prst="roundRect">
              <a:avLst>
                <a:gd name="adj" fmla="val 14153"/>
              </a:avLst>
            </a:prstGeom>
            <a:solidFill>
              <a:srgbClr val="278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TextBox 356"/>
            <p:cNvSpPr txBox="1">
              <a:spLocks noChangeArrowheads="1"/>
            </p:cNvSpPr>
            <p:nvPr/>
          </p:nvSpPr>
          <p:spPr bwMode="auto">
            <a:xfrm>
              <a:off x="329805" y="2071"/>
              <a:ext cx="21935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986778"/>
      </p:ext>
    </p:extLst>
  </p:cSld>
  <p:clrMapOvr>
    <a:masterClrMapping/>
  </p:clrMapOvr>
  <p:transition spd="slow" advTm="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478291"/>
      </p:ext>
    </p:extLst>
  </p:cSld>
  <p:clrMapOvr>
    <a:masterClrMapping/>
  </p:clrMapOvr>
  <p:transition spd="slow" advTm="0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893740"/>
      </p:ext>
    </p:extLst>
  </p:cSld>
  <p:clrMapOvr>
    <a:masterClrMapping/>
  </p:clrMapOvr>
  <p:transition spd="slow" advTm="0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816500"/>
      </p:ext>
    </p:extLst>
  </p:cSld>
  <p:clrMapOvr>
    <a:masterClrMapping/>
  </p:clrMapOvr>
  <p:transition spd="slow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596411"/>
      </p:ext>
    </p:extLst>
  </p:cSld>
  <p:clrMapOvr>
    <a:masterClrMapping/>
  </p:clrMapOvr>
  <p:transition spd="slow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53291"/>
      </p:ext>
    </p:extLst>
  </p:cSld>
  <p:clrMapOvr>
    <a:masterClrMapping/>
  </p:clrMapOvr>
  <p:transition spd="slow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141645"/>
      </p:ext>
    </p:extLst>
  </p:cSld>
  <p:clrMapOvr>
    <a:masterClrMapping/>
  </p:clrMapOvr>
  <p:transition spd="slow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897453"/>
      </p:ext>
    </p:extLst>
  </p:cSld>
  <p:clrMapOvr>
    <a:masterClrMapping/>
  </p:clrMapOvr>
  <p:transition spd="slow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035069"/>
      </p:ext>
    </p:extLst>
  </p:cSld>
  <p:clrMapOvr>
    <a:masterClrMapping/>
  </p:clrMapOvr>
  <p:transition spd="slow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228405"/>
      </p:ext>
    </p:extLst>
  </p:cSld>
  <p:clrMapOvr>
    <a:masterClrMapping/>
  </p:clrMapOvr>
  <p:transition spd="slow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042063"/>
      </p:ext>
    </p:extLst>
  </p:cSld>
  <p:clrMapOvr>
    <a:masterClrMapping/>
  </p:clrMapOvr>
  <p:transition spd="slow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947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064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54" y="-469899"/>
            <a:ext cx="7467546" cy="77581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9616" y="3539138"/>
            <a:ext cx="957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Market</a:t>
            </a:r>
            <a:r>
              <a:rPr lang="zh-CN" altLang="en-US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S</a:t>
            </a:r>
            <a:r>
              <a:rPr lang="en-US" altLang="zh-CN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ystem</a:t>
            </a:r>
            <a:r>
              <a:rPr lang="zh-CN" altLang="en-US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in</a:t>
            </a:r>
            <a:r>
              <a:rPr lang="zh-CN" altLang="en-US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800" b="1" dirty="0" err="1" smtClean="0">
                <a:latin typeface="Microsoft YaHei Light" charset="-122"/>
                <a:ea typeface="Microsoft YaHei Light" charset="-122"/>
                <a:cs typeface="Microsoft YaHei Light" charset="-122"/>
              </a:rPr>
              <a:t>Metaverse</a:t>
            </a:r>
            <a:r>
              <a:rPr lang="zh-CN" altLang="en-US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based</a:t>
            </a:r>
            <a:r>
              <a:rPr lang="zh-CN" altLang="en-US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on</a:t>
            </a:r>
            <a:r>
              <a:rPr lang="zh-CN" altLang="en-US" sz="2800" b="1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800" b="1" dirty="0">
                <a:latin typeface="Microsoft YaHei Light" charset="-122"/>
                <a:ea typeface="Microsoft YaHei Light" charset="-122"/>
                <a:cs typeface="Microsoft YaHei Light" charset="-122"/>
              </a:rPr>
              <a:t>Digital Twin</a:t>
            </a:r>
            <a:endParaRPr lang="zh-CN" altLang="en-US" sz="2800" b="1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9616" y="4126402"/>
            <a:ext cx="798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>
                <a:effectLst/>
              </a:defRPr>
            </a:pPr>
            <a:r>
              <a:rPr lang="zh-CN" altLang="en-US" sz="3600" dirty="0" smtClean="0">
                <a:solidFill>
                  <a:srgbClr val="00B2E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基于数字孪生的元宇宙交易系统</a:t>
            </a:r>
            <a:endParaRPr lang="zh-CN" altLang="en-US" sz="2400" dirty="0">
              <a:solidFill>
                <a:srgbClr val="00B2E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46513" y="4836777"/>
            <a:ext cx="3188043" cy="0"/>
          </a:xfrm>
          <a:prstGeom prst="line">
            <a:avLst/>
          </a:prstGeom>
          <a:ln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86506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510425" y="454647"/>
            <a:ext cx="5393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元</a:t>
            </a:r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宇宙交易要素</a:t>
            </a:r>
            <a:r>
              <a:rPr lang="en-US" altLang="zh-CN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——</a:t>
            </a:r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安全的元数据存储</a:t>
            </a:r>
            <a:endParaRPr lang="en-US" altLang="zh-CN" sz="1100" kern="16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cxnSp>
        <p:nvCxnSpPr>
          <p:cNvPr id="22" name="直线连接符 21"/>
          <p:cNvCxnSpPr/>
          <p:nvPr/>
        </p:nvCxnSpPr>
        <p:spPr>
          <a:xfrm flipV="1">
            <a:off x="590840" y="854757"/>
            <a:ext cx="2911312" cy="4380"/>
          </a:xfrm>
          <a:prstGeom prst="line">
            <a:avLst/>
          </a:prstGeom>
          <a:ln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95309" y="5772533"/>
            <a:ext cx="47673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java-</a:t>
            </a:r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-SDK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管理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存储并交互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web3.storage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实现全网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同步不可篡改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7953" y="1290089"/>
            <a:ext cx="4364370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Filecoin</a:t>
            </a:r>
            <a:r>
              <a:rPr lang="en-US" altLang="zh-CN" sz="2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/IPFS</a:t>
            </a:r>
            <a:r>
              <a:rPr lang="zh-CN" altLang="en-US" sz="2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存储</a:t>
            </a:r>
            <a:endPara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026" name="Picture 2" descr="https://pics2.baidu.com/feed/9345d688d43f8794f867a5c0602be4fc1ad53a79.jpeg?token=cfd94db704c978bf4ee2c2e3707d74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30" y="1828538"/>
            <a:ext cx="6805749" cy="38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592968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文本框 164"/>
          <p:cNvSpPr txBox="1"/>
          <p:nvPr/>
        </p:nvSpPr>
        <p:spPr>
          <a:xfrm>
            <a:off x="510425" y="454647"/>
            <a:ext cx="4231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元</a:t>
            </a:r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宇宙交易要素</a:t>
            </a:r>
            <a:r>
              <a:rPr lang="en-US" altLang="zh-CN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——</a:t>
            </a:r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经济系统</a:t>
            </a:r>
            <a:endParaRPr lang="en-US" altLang="zh-CN" sz="1100" kern="16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66" name="图片 165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9727" y="578433"/>
            <a:ext cx="5466010" cy="5678757"/>
          </a:xfrm>
          <a:prstGeom prst="rect">
            <a:avLst/>
          </a:prstGeom>
        </p:spPr>
      </p:pic>
      <p:cxnSp>
        <p:nvCxnSpPr>
          <p:cNvPr id="72" name="直线连接符 71"/>
          <p:cNvCxnSpPr/>
          <p:nvPr/>
        </p:nvCxnSpPr>
        <p:spPr>
          <a:xfrm flipV="1">
            <a:off x="590840" y="854757"/>
            <a:ext cx="2911312" cy="4380"/>
          </a:xfrm>
          <a:prstGeom prst="line">
            <a:avLst/>
          </a:prstGeom>
          <a:ln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https://gimg2.baidu.com/image_search/src=http%3A%2F%2Finews.gtimg.com%2Fnewsapp_bt%2F0%2F13363366164%2F1000&amp;refer=http%3A%2F%2Finews.gtimg.com&amp;app=2002&amp;size=f9999,10000&amp;q=a80&amp;n=0&amp;g=0n&amp;fmt=jpeg?sec=1630575106&amp;t=83864a8f6b7f13a1b9b70eb329470d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25" y="1831929"/>
            <a:ext cx="5847534" cy="29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gimg2.baidu.com/image_search/src=http%3A%2F%2Fp3.itc.cn%2Fimages03%2F20200531%2F080086dca5344a009504218f6b326be3.jpeg&amp;refer=http%3A%2F%2Fp3.itc.cn&amp;app=2002&amp;size=f9999,10000&amp;q=a80&amp;n=0&amp;g=0n&amp;fmt=jpeg?sec=1630575214&amp;t=489851d0790759f78fddfdd58dc9a7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91" y="1831929"/>
            <a:ext cx="4173916" cy="395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49617" y="5109293"/>
            <a:ext cx="590834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从经济体量来说，显示物理世界要比原生数字世界规模大的多，所以要实现更广泛的元宇宙交易服务，通过数字孪生技术将物理世界映射到元宇宙中进行交易</a:t>
            </a:r>
            <a:r>
              <a:rPr lang="zh-CN" altLang="en-US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才是最佳方案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2050" name="Picture 2" descr="https://gimg2.baidu.com/image_search/src=http%3A%2F%2F5b0988e595225.cdn.sohucs.com%2Fimages%2F20180417%2Fad58649202cf4d30a1c79f25792b827b.jpeg&amp;refer=http%3A%2F%2F5b0988e595225.cdn.sohucs.com&amp;app=2002&amp;size=f9999,10000&amp;q=a80&amp;n=0&amp;g=0n&amp;fmt=jpeg?sec=1637553611&amp;t=d9f995cfaa3be530220b082fbad4fbe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48" y="854757"/>
            <a:ext cx="3033888" cy="175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5976435" y="2631497"/>
            <a:ext cx="19223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基于量子</a:t>
            </a:r>
            <a:r>
              <a:rPr lang="zh-CN" altLang="en-US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链实现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3169290"/>
      </p:ext>
    </p:extLst>
  </p:cSld>
  <p:clrMapOvr>
    <a:masterClrMapping/>
  </p:clrMapOvr>
  <p:transition spd="slow" advTm="0"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文本框 164"/>
          <p:cNvSpPr txBox="1"/>
          <p:nvPr/>
        </p:nvSpPr>
        <p:spPr>
          <a:xfrm>
            <a:off x="510425" y="454647"/>
            <a:ext cx="3826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latin typeface="Microsoft YaHei Light" charset="-122"/>
                <a:ea typeface="Microsoft YaHei Light" charset="-122"/>
                <a:cs typeface="Microsoft YaHei Light" charset="-122"/>
              </a:rPr>
              <a:t>元</a:t>
            </a:r>
            <a:r>
              <a:rPr lang="zh-CN" altLang="en-US" sz="2000" smtClean="0">
                <a:latin typeface="Microsoft YaHei Light" charset="-122"/>
                <a:ea typeface="Microsoft YaHei Light" charset="-122"/>
                <a:cs typeface="Microsoft YaHei Light" charset="-122"/>
              </a:rPr>
              <a:t>宇宙交易要素</a:t>
            </a:r>
            <a:r>
              <a:rPr lang="en-US" altLang="zh-CN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——</a:t>
            </a:r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世界治理</a:t>
            </a:r>
            <a:endParaRPr lang="en-US" altLang="zh-CN" sz="1100" kern="16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66" name="图片 165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9727" y="578433"/>
            <a:ext cx="5466010" cy="5678757"/>
          </a:xfrm>
          <a:prstGeom prst="rect">
            <a:avLst/>
          </a:prstGeom>
        </p:spPr>
      </p:pic>
      <p:cxnSp>
        <p:nvCxnSpPr>
          <p:cNvPr id="72" name="直线连接符 71"/>
          <p:cNvCxnSpPr/>
          <p:nvPr/>
        </p:nvCxnSpPr>
        <p:spPr>
          <a:xfrm flipV="1">
            <a:off x="590840" y="854757"/>
            <a:ext cx="2911312" cy="4380"/>
          </a:xfrm>
          <a:prstGeom prst="line">
            <a:avLst/>
          </a:prstGeom>
          <a:ln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 descr="https://gimg2.baidu.com/image_search/src=http%3A%2F%2Fwww.uml.org.cn%2Fmodeler%2Fimages%2F20200306310.webp.jpg&amp;refer=http%3A%2F%2Fwww.uml.org.cn&amp;app=2002&amp;size=f9999,10000&amp;q=a80&amp;n=0&amp;g=0n&amp;fmt=jpeg?sec=1630575596&amp;t=122e2c9ce4f7de2952abffe528240f2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83" y="1555105"/>
            <a:ext cx="6009034" cy="436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745465" y="197311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可以以个人</a:t>
            </a:r>
            <a:r>
              <a:rPr kumimoji="1" lang="zh-CN" altLang="en-US" smtClean="0"/>
              <a:t>意志创造空间规律和社会规则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52350" y="327462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不同的数字空间和经济模式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采用不同的治理规则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680791"/>
      </p:ext>
    </p:extLst>
  </p:cSld>
  <p:clrMapOvr>
    <a:masterClrMapping/>
  </p:clrMapOvr>
  <p:transition spd="slow" advTm="0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5"/>
          <p:cNvSpPr txBox="1"/>
          <p:nvPr/>
        </p:nvSpPr>
        <p:spPr>
          <a:xfrm>
            <a:off x="510425" y="454647"/>
            <a:ext cx="293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元宇宙要素</a:t>
            </a:r>
            <a:r>
              <a:rPr lang="en-US" altLang="zh-CN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——</a:t>
            </a:r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沉浸感</a:t>
            </a:r>
            <a:endParaRPr lang="en-US" altLang="zh-CN" sz="1100" kern="16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cxnSp>
        <p:nvCxnSpPr>
          <p:cNvPr id="134" name="直线连接符 139"/>
          <p:cNvCxnSpPr/>
          <p:nvPr/>
        </p:nvCxnSpPr>
        <p:spPr>
          <a:xfrm flipV="1">
            <a:off x="590840" y="854757"/>
            <a:ext cx="2911312" cy="4380"/>
          </a:xfrm>
          <a:prstGeom prst="line">
            <a:avLst/>
          </a:prstGeom>
          <a:ln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56" y="1254867"/>
            <a:ext cx="7397387" cy="46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1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9356" y="2547256"/>
            <a:ext cx="2084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HOW</a:t>
            </a:r>
            <a:r>
              <a:rPr kumimoji="1" lang="zh-CN" altLang="en-US" sz="4400" dirty="0" smtClean="0"/>
              <a:t>？</a:t>
            </a:r>
            <a:endParaRPr kumimoji="1" lang="zh-CN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3140927" y="4268430"/>
            <a:ext cx="6421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数字孪生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区块</a:t>
            </a:r>
            <a:r>
              <a:rPr lang="zh-CN" altLang="en-US" sz="2400" dirty="0" smtClean="0"/>
              <a:t>链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分布式存储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所见即所得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96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02046" y="4452841"/>
            <a:ext cx="5773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展示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800" kern="1600" dirty="0" smtClean="0">
                <a:latin typeface="Microsoft YaHei" charset="-122"/>
                <a:ea typeface="Microsoft YaHei" charset="-122"/>
                <a:cs typeface="Microsoft YaHei" charset="-122"/>
              </a:rPr>
              <a:t>WHAT</a:t>
            </a:r>
            <a:endParaRPr lang="en-US" altLang="zh-CN" sz="2800" kern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3" name="直线连接符 32"/>
          <p:cNvCxnSpPr/>
          <p:nvPr/>
        </p:nvCxnSpPr>
        <p:spPr>
          <a:xfrm>
            <a:off x="1018578" y="4347553"/>
            <a:ext cx="1978121" cy="0"/>
          </a:xfrm>
          <a:prstGeom prst="line">
            <a:avLst/>
          </a:prstGeom>
          <a:ln w="19050"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45531" y="3024114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rgbClr val="00B2E2"/>
                </a:solidFill>
              </a:rPr>
              <a:t>NO.3</a:t>
            </a:r>
            <a:endParaRPr lang="en-US" altLang="zh-CN" sz="8000" b="1" dirty="0">
              <a:solidFill>
                <a:srgbClr val="00B2E2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t="8030" b="59462"/>
          <a:stretch/>
        </p:blipFill>
        <p:spPr>
          <a:xfrm>
            <a:off x="0" y="0"/>
            <a:ext cx="12198402" cy="247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7434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92000" cy="502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965"/>
            <a:ext cx="12189138" cy="469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0"/>
            <a:ext cx="1025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11" y="1389594"/>
            <a:ext cx="846135" cy="879068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87" y="2474192"/>
            <a:ext cx="846135" cy="879068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82" y="3574570"/>
            <a:ext cx="846135" cy="879068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87" y="4651400"/>
            <a:ext cx="846135" cy="879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9668" y="-768325"/>
            <a:ext cx="7469048" cy="77597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10548" y="1654691"/>
            <a:ext cx="1001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NO.1</a:t>
            </a:r>
            <a:endParaRPr lang="en-US" altLang="zh-CN" sz="1200" kern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613661" y="1937488"/>
            <a:ext cx="351707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latin typeface="Microsoft YaHei" charset="-122"/>
                <a:ea typeface="Microsoft YaHei" charset="-122"/>
                <a:cs typeface="Microsoft YaHei" charset="-122"/>
              </a:rPr>
              <a:t>目   录</a:t>
            </a:r>
            <a:endParaRPr lang="en-US" altLang="zh-CN" sz="5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sz="3200" kern="1600" dirty="0" smtClean="0">
                <a:latin typeface="Microsoft YaHei" charset="-122"/>
                <a:ea typeface="Microsoft YaHei" charset="-122"/>
                <a:cs typeface="Microsoft YaHei" charset="-122"/>
              </a:rPr>
              <a:t>CONTENT</a:t>
            </a:r>
            <a:endParaRPr lang="en-US" altLang="zh-CN" sz="3200" kern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8493432" y="1752822"/>
            <a:ext cx="297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项目起源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</a:rPr>
              <a:t>--WHY</a:t>
            </a:r>
            <a:endParaRPr lang="en-US" altLang="zh-CN" sz="1050" kern="16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7279720" y="2699901"/>
            <a:ext cx="1038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NO.2</a:t>
            </a:r>
            <a:endParaRPr lang="en-US" altLang="zh-CN" sz="1200" kern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8493432" y="2790237"/>
            <a:ext cx="297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项目实现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</a:rPr>
              <a:t>--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</a:rPr>
              <a:t>HOW</a:t>
            </a:r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7279720" y="3788626"/>
            <a:ext cx="1001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NO.3</a:t>
            </a:r>
            <a:endParaRPr lang="en-US" altLang="zh-CN" sz="1200" kern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8493431" y="3827440"/>
            <a:ext cx="3589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作品展示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</a:rPr>
              <a:t>--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</a:rPr>
              <a:t>WHAT</a:t>
            </a:r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310547" y="4918857"/>
            <a:ext cx="1001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mtClean="0">
                <a:latin typeface="Microsoft YaHei" charset="-122"/>
                <a:ea typeface="Microsoft YaHei" charset="-122"/>
                <a:cs typeface="Microsoft YaHei" charset="-122"/>
              </a:rPr>
              <a:t>NO.4</a:t>
            </a:r>
            <a:endParaRPr lang="en-US" altLang="zh-CN" sz="1200" kern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493432" y="4900947"/>
            <a:ext cx="297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SimHei" charset="-122"/>
                <a:ea typeface="SimHei" charset="-122"/>
                <a:cs typeface="SimHei" charset="-122"/>
              </a:defRPr>
            </a:lvl1pPr>
          </a:lstStyle>
          <a:p>
            <a:r>
              <a:rPr lang="zh-CN" altLang="en-US" dirty="0" smtClean="0"/>
              <a:t>团队介绍</a:t>
            </a:r>
            <a:r>
              <a:rPr lang="en-US" altLang="zh-CN" dirty="0" smtClean="0"/>
              <a:t>——WHO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49366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02046" y="4452841"/>
            <a:ext cx="5773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团队介绍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WHO</a:t>
            </a:r>
          </a:p>
        </p:txBody>
      </p:sp>
      <p:cxnSp>
        <p:nvCxnSpPr>
          <p:cNvPr id="33" name="直线连接符 32"/>
          <p:cNvCxnSpPr/>
          <p:nvPr/>
        </p:nvCxnSpPr>
        <p:spPr>
          <a:xfrm>
            <a:off x="1018578" y="4347553"/>
            <a:ext cx="1978121" cy="0"/>
          </a:xfrm>
          <a:prstGeom prst="line">
            <a:avLst/>
          </a:prstGeom>
          <a:ln w="19050"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45531" y="3024114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rgbClr val="00B2E2"/>
                </a:solidFill>
              </a:rPr>
              <a:t>NO.4</a:t>
            </a:r>
            <a:endParaRPr lang="en-US" altLang="zh-CN" sz="8000" b="1" dirty="0">
              <a:solidFill>
                <a:srgbClr val="00B2E2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t="8030" b="59462"/>
          <a:stretch/>
        </p:blipFill>
        <p:spPr>
          <a:xfrm>
            <a:off x="0" y="0"/>
            <a:ext cx="12198402" cy="247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0068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36319" y="1752157"/>
            <a:ext cx="102499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system-ui" charset="0"/>
              </a:rPr>
              <a:t>解</a:t>
            </a:r>
            <a:r>
              <a:rPr lang="zh-CN" altLang="en-US" dirty="0">
                <a:latin typeface="system-ui" charset="0"/>
              </a:rPr>
              <a:t>旻：北京邮电大学信息安全博士，工业与应用数学学会区块链专委会委员，腾讯区块链产业加速器技术委员，上海市经信系统青年岗位能手，</a:t>
            </a:r>
            <a:r>
              <a:rPr lang="en-US" altLang="zh-CN" dirty="0">
                <a:latin typeface="system-ui" charset="0"/>
              </a:rPr>
              <a:t>5</a:t>
            </a:r>
            <a:r>
              <a:rPr lang="zh-CN" altLang="en-US" dirty="0">
                <a:latin typeface="system-ui" charset="0"/>
              </a:rPr>
              <a:t>年区块链研发经验，负责合约开发</a:t>
            </a:r>
            <a:r>
              <a:rPr lang="zh-CN" altLang="en-US" dirty="0" smtClean="0">
                <a:latin typeface="system-ui" charset="0"/>
              </a:rPr>
              <a:t>。</a:t>
            </a:r>
            <a:endParaRPr lang="en-US" altLang="zh-CN" dirty="0" smtClean="0">
              <a:latin typeface="system-ui" charset="0"/>
            </a:endParaRPr>
          </a:p>
          <a:p>
            <a:endParaRPr lang="zh-CN" altLang="en-US" dirty="0">
              <a:latin typeface="system-ui" charset="0"/>
            </a:endParaRPr>
          </a:p>
          <a:p>
            <a:r>
              <a:rPr lang="zh-CN" altLang="en-US" dirty="0">
                <a:latin typeface="system-ui" charset="0"/>
              </a:rPr>
              <a:t>王操：湖南大学计算机科学与技术学士 ，某互联网公司后端开发，</a:t>
            </a:r>
            <a:r>
              <a:rPr lang="en-US" altLang="zh-CN" dirty="0">
                <a:latin typeface="system-ui" charset="0"/>
              </a:rPr>
              <a:t>4</a:t>
            </a:r>
            <a:r>
              <a:rPr lang="zh-CN" altLang="en-US" dirty="0">
                <a:latin typeface="system-ui" charset="0"/>
              </a:rPr>
              <a:t>年开发经验，负责后端</a:t>
            </a:r>
            <a:r>
              <a:rPr lang="zh-CN" altLang="en-US" dirty="0" smtClean="0">
                <a:latin typeface="system-ui" charset="0"/>
              </a:rPr>
              <a:t>开发</a:t>
            </a:r>
            <a:endParaRPr lang="en-US" altLang="zh-CN" dirty="0" smtClean="0">
              <a:latin typeface="system-ui" charset="0"/>
            </a:endParaRPr>
          </a:p>
          <a:p>
            <a:endParaRPr lang="zh-CN" altLang="en-US" dirty="0">
              <a:latin typeface="system-ui" charset="0"/>
            </a:endParaRPr>
          </a:p>
          <a:p>
            <a:r>
              <a:rPr lang="zh-CN" altLang="en-US" dirty="0">
                <a:latin typeface="system-ui" charset="0"/>
              </a:rPr>
              <a:t>过纯中：某建筑公司开发经理，天天写前端的</a:t>
            </a:r>
            <a:r>
              <a:rPr lang="en-US" altLang="zh-CN" dirty="0">
                <a:latin typeface="system-ui" charset="0"/>
              </a:rPr>
              <a:t>rails</a:t>
            </a:r>
            <a:r>
              <a:rPr lang="zh-CN" altLang="en-US" dirty="0">
                <a:latin typeface="system-ui" charset="0"/>
              </a:rPr>
              <a:t>程序员，负责前端</a:t>
            </a:r>
            <a:r>
              <a:rPr lang="zh-CN" altLang="en-US" dirty="0" smtClean="0">
                <a:latin typeface="system-ui" charset="0"/>
              </a:rPr>
              <a:t>开发</a:t>
            </a:r>
            <a:endParaRPr lang="en-US" altLang="zh-CN" dirty="0" smtClean="0">
              <a:latin typeface="system-ui" charset="0"/>
            </a:endParaRPr>
          </a:p>
          <a:p>
            <a:endParaRPr lang="zh-CN" altLang="en-US" dirty="0">
              <a:latin typeface="system-ui" charset="0"/>
            </a:endParaRPr>
          </a:p>
          <a:p>
            <a:r>
              <a:rPr lang="zh-CN" altLang="en-US" dirty="0">
                <a:latin typeface="system-ui" charset="0"/>
              </a:rPr>
              <a:t>何永恒：资深游戏互联网技术总监</a:t>
            </a:r>
            <a:r>
              <a:rPr lang="en-US" altLang="zh-CN" dirty="0">
                <a:latin typeface="system-ui" charset="0"/>
              </a:rPr>
              <a:t>/</a:t>
            </a:r>
            <a:r>
              <a:rPr lang="zh-CN" altLang="en-US" dirty="0">
                <a:latin typeface="system-ui" charset="0"/>
              </a:rPr>
              <a:t>架构师，五年游戏前后端开发经验，负责</a:t>
            </a:r>
            <a:r>
              <a:rPr lang="en-US" altLang="zh-CN" dirty="0">
                <a:latin typeface="system-ui" charset="0"/>
              </a:rPr>
              <a:t>Cocos</a:t>
            </a:r>
            <a:r>
              <a:rPr lang="zh-CN" altLang="en-US" dirty="0" smtClean="0">
                <a:latin typeface="system-ui" charset="0"/>
              </a:rPr>
              <a:t>开发</a:t>
            </a:r>
            <a:endParaRPr lang="en-US" altLang="zh-CN" dirty="0" smtClean="0">
              <a:latin typeface="system-ui" charset="0"/>
            </a:endParaRPr>
          </a:p>
          <a:p>
            <a:endParaRPr lang="zh-CN" altLang="en-US" dirty="0">
              <a:latin typeface="system-ui" charset="0"/>
            </a:endParaRPr>
          </a:p>
          <a:p>
            <a:r>
              <a:rPr lang="zh-CN" altLang="en-US" dirty="0">
                <a:latin typeface="system-ui" charset="0"/>
              </a:rPr>
              <a:t>余亮：某创业公司产品经理，负责产品</a:t>
            </a:r>
            <a:r>
              <a:rPr lang="zh-CN" altLang="en-US" dirty="0" smtClean="0">
                <a:latin typeface="system-ui" charset="0"/>
              </a:rPr>
              <a:t>设计</a:t>
            </a:r>
            <a:endParaRPr lang="en-US" altLang="zh-CN" dirty="0" smtClean="0">
              <a:latin typeface="system-ui" charset="0"/>
            </a:endParaRPr>
          </a:p>
          <a:p>
            <a:endParaRPr lang="zh-CN" altLang="en-US" dirty="0">
              <a:latin typeface="system-ui" charset="0"/>
            </a:endParaRPr>
          </a:p>
          <a:p>
            <a:r>
              <a:rPr lang="zh-CN" altLang="en-US" dirty="0">
                <a:latin typeface="system-ui" charset="0"/>
              </a:rPr>
              <a:t>张佳泳：某互联网公司产品运营，负责商业策划</a:t>
            </a:r>
            <a:endParaRPr lang="zh-CN" altLang="en-US" b="0" i="0" dirty="0">
              <a:effectLst/>
              <a:latin typeface="system-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3819525" cy="904875"/>
          </a:xfrm>
          <a:prstGeom prst="rect">
            <a:avLst/>
          </a:prstGeom>
          <a:solidFill>
            <a:srgbClr val="192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05" y="716343"/>
            <a:ext cx="5026800" cy="52224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93209" y="2875713"/>
            <a:ext cx="2946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感谢观看！</a:t>
            </a:r>
          </a:p>
        </p:txBody>
      </p:sp>
    </p:spTree>
    <p:extLst>
      <p:ext uri="{BB962C8B-B14F-4D97-AF65-F5344CB8AC3E}">
        <p14:creationId xmlns:p14="http://schemas.microsoft.com/office/powerpoint/2010/main" val="330102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02046" y="4452840"/>
            <a:ext cx="3832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起源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800" kern="1600" dirty="0" smtClean="0">
                <a:latin typeface="Microsoft YaHei" charset="-122"/>
                <a:ea typeface="Microsoft YaHei" charset="-122"/>
                <a:cs typeface="Microsoft YaHei" charset="-122"/>
              </a:rPr>
              <a:t>Why</a:t>
            </a:r>
            <a:endParaRPr lang="en-US" altLang="zh-CN" sz="2800" kern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3" name="直线连接符 32"/>
          <p:cNvCxnSpPr/>
          <p:nvPr/>
        </p:nvCxnSpPr>
        <p:spPr>
          <a:xfrm>
            <a:off x="1018578" y="4347553"/>
            <a:ext cx="1978121" cy="0"/>
          </a:xfrm>
          <a:prstGeom prst="line">
            <a:avLst/>
          </a:prstGeom>
          <a:ln w="19050"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659" y="869813"/>
            <a:ext cx="5026800" cy="5222449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845531" y="3024114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00B2E2"/>
                </a:solidFill>
              </a:rPr>
              <a:t>NO.1</a:t>
            </a:r>
          </a:p>
        </p:txBody>
      </p:sp>
    </p:spTree>
    <p:extLst>
      <p:ext uri="{BB962C8B-B14F-4D97-AF65-F5344CB8AC3E}">
        <p14:creationId xmlns:p14="http://schemas.microsoft.com/office/powerpoint/2010/main" val="143150082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gimg2.baidu.com/image_search/src=http%3A%2F%2Fwww.tbw-xie.com%2FtuxieJDEwLmFsaWNkbi5jb20vYmFvL3VwbG9hZGVkL2k0Lzc0MzI2NjgzMi9UQjJVbzdoRTFPU0J1Tmp5MEZkWFhiRG5WWGFfISE3NDMyNjY4MzItMi1pdGVtX3BpYy5wbmc.jpg&amp;refer=http%3A%2F%2Fwww.tbw-xie.com&amp;app=2002&amp;size=f9999,10000&amp;q=a80&amp;n=0&amp;g=0n&amp;fmt=jpeg?sec=1630563391&amp;t=0d0260b04bf7dc3da0ce1dfaa07648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6" y="561704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雪崩》作者：虚拟实境已成切实的商业计划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20" y="731521"/>
            <a:ext cx="4336866" cy="216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903720" y="3419204"/>
            <a:ext cx="497041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charset="0"/>
              </a:rPr>
              <a:t>Neal </a:t>
            </a:r>
            <a:r>
              <a:rPr lang="en-US" altLang="zh-CN" sz="2000" b="1" dirty="0" smtClean="0">
                <a:latin typeface="arial" charset="0"/>
              </a:rPr>
              <a:t>Stephenson</a:t>
            </a:r>
            <a:r>
              <a:rPr lang="zh-CN" altLang="en-US" sz="2000" b="1" dirty="0">
                <a:latin typeface="arial" charset="0"/>
              </a:rPr>
              <a:t> </a:t>
            </a:r>
            <a:r>
              <a:rPr lang="zh-CN" altLang="en-US" sz="2000" b="1" dirty="0" smtClean="0">
                <a:latin typeface="arial" charset="0"/>
              </a:rPr>
              <a:t>在其</a:t>
            </a:r>
            <a:r>
              <a:rPr lang="en-US" altLang="zh-CN" sz="2000" b="1" dirty="0" smtClean="0">
                <a:latin typeface="arial" charset="0"/>
              </a:rPr>
              <a:t>1992</a:t>
            </a:r>
            <a:r>
              <a:rPr lang="zh-CN" altLang="en-US" sz="2000" b="1" dirty="0" smtClean="0">
                <a:latin typeface="arial" charset="0"/>
              </a:rPr>
              <a:t>年发表的长篇科幻小说</a:t>
            </a:r>
            <a:r>
              <a:rPr lang="en-US" altLang="zh-CN" sz="2000" b="1" dirty="0" smtClean="0">
                <a:latin typeface="arial" charset="0"/>
              </a:rPr>
              <a:t>《</a:t>
            </a:r>
            <a:r>
              <a:rPr lang="zh-CN" altLang="en-US" sz="2000" b="1" dirty="0" smtClean="0">
                <a:latin typeface="arial" charset="0"/>
              </a:rPr>
              <a:t>雪崩</a:t>
            </a:r>
            <a:r>
              <a:rPr lang="en-US" altLang="zh-CN" sz="2000" b="1" dirty="0" smtClean="0">
                <a:latin typeface="arial" charset="0"/>
              </a:rPr>
              <a:t>》</a:t>
            </a:r>
            <a:r>
              <a:rPr lang="zh-CN" altLang="en-US" sz="2000" b="1" dirty="0" smtClean="0">
                <a:latin typeface="arial" charset="0"/>
              </a:rPr>
              <a:t>中首次提出</a:t>
            </a:r>
            <a:r>
              <a:rPr lang="en-US" altLang="zh-CN" sz="2400" b="1" dirty="0" err="1" smtClean="0">
                <a:latin typeface="arial" charset="0"/>
              </a:rPr>
              <a:t>Metaverse</a:t>
            </a:r>
            <a:r>
              <a:rPr lang="zh-CN" altLang="en-US" sz="2000" b="1" dirty="0" smtClean="0">
                <a:latin typeface="arial" charset="0"/>
              </a:rPr>
              <a:t>（目前的译本都将其译为“超元域”），描述</a:t>
            </a:r>
            <a:r>
              <a:rPr lang="zh-CN" altLang="en-US" sz="2000" b="1" dirty="0" smtClean="0">
                <a:latin typeface="arial" charset="0"/>
              </a:rPr>
              <a:t>了在美国分裂为公司控制，人们出行不便的情况下，一</a:t>
            </a:r>
            <a:r>
              <a:rPr lang="zh-CN" altLang="en-US" sz="2000" b="1" dirty="0" smtClean="0">
                <a:latin typeface="arial" charset="0"/>
              </a:rPr>
              <a:t>个与现实世界相平行的虚拟世界，所有人在超元域中拥有一个身份（</a:t>
            </a:r>
            <a:r>
              <a:rPr lang="en-US" altLang="zh-CN" sz="2000" b="1" dirty="0" smtClean="0">
                <a:latin typeface="arial" charset="0"/>
              </a:rPr>
              <a:t>AVATAR</a:t>
            </a:r>
            <a:r>
              <a:rPr lang="zh-CN" altLang="en-US" sz="2000" b="1" dirty="0" smtClean="0">
                <a:latin typeface="arial" charset="0"/>
              </a:rPr>
              <a:t>）</a:t>
            </a:r>
            <a:r>
              <a:rPr lang="zh-CN" altLang="en-US" sz="2000" b="1" dirty="0" smtClean="0">
                <a:latin typeface="arial" charset="0"/>
              </a:rPr>
              <a:t>，可以远距离互动，现实</a:t>
            </a:r>
            <a:r>
              <a:rPr lang="zh-CN" altLang="en-US" sz="2000" b="1" dirty="0" smtClean="0">
                <a:latin typeface="arial" charset="0"/>
              </a:rPr>
              <a:t>世界和虚拟世界可以通过“信息”互相影响。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741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9967" y="2364377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smtClean="0"/>
              <a:t>元宇宙是什么</a:t>
            </a:r>
            <a:endParaRPr kumimoji="1" lang="zh-CN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912382" y="3758978"/>
            <a:ext cx="101453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当人们无法远距离移动或者不愿远距离移动时，解决人们社交、工作、学习、娱乐、甚至生存的</a:t>
            </a:r>
            <a:r>
              <a:rPr lang="zh-CN" altLang="en-US" sz="2000" dirty="0" smtClean="0"/>
              <a:t>需求的数字化网络空间。</a:t>
            </a:r>
            <a:endParaRPr lang="en-US" altLang="zh-CN" sz="2000" dirty="0" smtClean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73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510425" y="454647"/>
            <a:ext cx="342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元宇宙中交易什么</a:t>
            </a:r>
            <a:endParaRPr lang="en-US" altLang="zh-CN" sz="1100" kern="16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cxnSp>
        <p:nvCxnSpPr>
          <p:cNvPr id="22" name="直线连接符 21"/>
          <p:cNvCxnSpPr/>
          <p:nvPr/>
        </p:nvCxnSpPr>
        <p:spPr>
          <a:xfrm flipV="1">
            <a:off x="590840" y="854757"/>
            <a:ext cx="2911312" cy="4380"/>
          </a:xfrm>
          <a:prstGeom prst="line">
            <a:avLst/>
          </a:prstGeom>
          <a:ln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>
            <a:extLst>
              <a:ext uri="{FF2B5EF4-FFF2-40B4-BE49-F238E27FC236}">
                <a16:creationId xmlns="" xmlns:a16="http://schemas.microsoft.com/office/drawing/2014/main" id="{22977FE1-F04D-4DC0-9563-16068821D024}"/>
              </a:ext>
            </a:extLst>
          </p:cNvPr>
          <p:cNvSpPr txBox="1"/>
          <p:nvPr/>
        </p:nvSpPr>
        <p:spPr>
          <a:xfrm>
            <a:off x="321789" y="1842770"/>
            <a:ext cx="33488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FT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（同质化代币）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资金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每一个都一样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稳定币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质押稳定币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算法稳定币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硬通货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BTC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ETH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QTUM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="" xmlns:a16="http://schemas.microsoft.com/office/drawing/2014/main" id="{22977FE1-F04D-4DC0-9563-16068821D024}"/>
              </a:ext>
            </a:extLst>
          </p:cNvPr>
          <p:cNvSpPr txBox="1"/>
          <p:nvPr/>
        </p:nvSpPr>
        <p:spPr>
          <a:xfrm>
            <a:off x="8220463" y="1842770"/>
            <a:ext cx="44505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NFT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（非同质化代币）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资产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每一个都不一样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大部分一级市场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小部分二级市场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一切皆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NFT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工具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房屋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角色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工件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作品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2" name="Picture 2" descr="http://pics0.baidu.com/feed/8ad4b31c8701a18b6f8c2c60e80bac0f2838fe62.png?token=c37a887443f788f4b733e1e80abc1c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428" y="2381027"/>
            <a:ext cx="4332270" cy="26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780620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02046" y="4452840"/>
            <a:ext cx="3832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实现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800" kern="1600" dirty="0" smtClean="0">
                <a:latin typeface="Microsoft YaHei" charset="-122"/>
                <a:ea typeface="Microsoft YaHei" charset="-122"/>
                <a:cs typeface="Microsoft YaHei" charset="-122"/>
              </a:rPr>
              <a:t>How</a:t>
            </a:r>
            <a:endParaRPr lang="en-US" altLang="zh-CN" sz="2800" kern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3" name="直线连接符 32"/>
          <p:cNvCxnSpPr/>
          <p:nvPr/>
        </p:nvCxnSpPr>
        <p:spPr>
          <a:xfrm>
            <a:off x="1018578" y="4347553"/>
            <a:ext cx="1978121" cy="0"/>
          </a:xfrm>
          <a:prstGeom prst="line">
            <a:avLst/>
          </a:prstGeom>
          <a:ln w="19050"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659" y="869813"/>
            <a:ext cx="5026800" cy="5222449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845531" y="3024114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rgbClr val="00B2E2"/>
                </a:solidFill>
              </a:rPr>
              <a:t>NO.2</a:t>
            </a:r>
            <a:endParaRPr lang="en-US" altLang="zh-CN" sz="8000" b="1" dirty="0">
              <a:solidFill>
                <a:srgbClr val="00B2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9970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510425" y="454647"/>
            <a:ext cx="4074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元</a:t>
            </a:r>
            <a:r>
              <a:rPr lang="zh-CN" altLang="en-US" sz="2000" smtClean="0">
                <a:latin typeface="Microsoft YaHei Light" charset="-122"/>
                <a:ea typeface="Microsoft YaHei Light" charset="-122"/>
                <a:cs typeface="Microsoft YaHei Light" charset="-122"/>
              </a:rPr>
              <a:t>宇宙交易系统应该</a:t>
            </a:r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满足的要素</a:t>
            </a:r>
            <a:endParaRPr lang="en-US" altLang="zh-CN" sz="1100" kern="16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" name="六边形 5"/>
          <p:cNvSpPr/>
          <p:nvPr/>
        </p:nvSpPr>
        <p:spPr>
          <a:xfrm rot="16200000">
            <a:off x="7439058" y="2657535"/>
            <a:ext cx="1523765" cy="1434131"/>
          </a:xfrm>
          <a:prstGeom prst="hexagon">
            <a:avLst/>
          </a:prstGeom>
          <a:solidFill>
            <a:srgbClr val="00ACDD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六边形 7"/>
          <p:cNvSpPr/>
          <p:nvPr/>
        </p:nvSpPr>
        <p:spPr>
          <a:xfrm rot="16200000">
            <a:off x="6651893" y="1397809"/>
            <a:ext cx="1523765" cy="1434131"/>
          </a:xfrm>
          <a:prstGeom prst="hexagon">
            <a:avLst/>
          </a:prstGeom>
          <a:solidFill>
            <a:srgbClr val="00B2E2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905" y="1752668"/>
            <a:ext cx="603448" cy="603448"/>
          </a:xfrm>
          <a:prstGeom prst="rect">
            <a:avLst/>
          </a:prstGeom>
        </p:spPr>
      </p:pic>
      <p:sp>
        <p:nvSpPr>
          <p:cNvPr id="10" name="六边形 9"/>
          <p:cNvSpPr/>
          <p:nvPr/>
        </p:nvSpPr>
        <p:spPr>
          <a:xfrm rot="16200000">
            <a:off x="5877780" y="2675639"/>
            <a:ext cx="1523765" cy="1434131"/>
          </a:xfrm>
          <a:prstGeom prst="hexagon">
            <a:avLst/>
          </a:prstGeom>
          <a:solidFill>
            <a:srgbClr val="00B2E2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六边形 12"/>
          <p:cNvSpPr/>
          <p:nvPr/>
        </p:nvSpPr>
        <p:spPr>
          <a:xfrm rot="16200000">
            <a:off x="8224038" y="3912104"/>
            <a:ext cx="1523765" cy="1434131"/>
          </a:xfrm>
          <a:prstGeom prst="hexagon">
            <a:avLst/>
          </a:prstGeom>
          <a:solidFill>
            <a:srgbClr val="00B2E2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97" y="4306313"/>
            <a:ext cx="603448" cy="645712"/>
          </a:xfrm>
          <a:prstGeom prst="rect">
            <a:avLst/>
          </a:prstGeom>
        </p:spPr>
      </p:pic>
      <p:sp>
        <p:nvSpPr>
          <p:cNvPr id="15" name="六边形 14"/>
          <p:cNvSpPr/>
          <p:nvPr/>
        </p:nvSpPr>
        <p:spPr>
          <a:xfrm rot="16200000">
            <a:off x="8959409" y="2632850"/>
            <a:ext cx="1523765" cy="1434131"/>
          </a:xfrm>
          <a:prstGeom prst="hexagon">
            <a:avLst/>
          </a:prstGeom>
          <a:solidFill>
            <a:srgbClr val="00B2E2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六边形 16"/>
          <p:cNvSpPr/>
          <p:nvPr/>
        </p:nvSpPr>
        <p:spPr>
          <a:xfrm rot="16200000">
            <a:off x="8197156" y="1393972"/>
            <a:ext cx="1523765" cy="1434131"/>
          </a:xfrm>
          <a:prstGeom prst="hexagon">
            <a:avLst/>
          </a:prstGeom>
          <a:solidFill>
            <a:srgbClr val="00B2E2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="" xmlns:a16="http://schemas.microsoft.com/office/drawing/2014/main" id="{22977FE1-F04D-4DC0-9563-16068821D024}"/>
              </a:ext>
            </a:extLst>
          </p:cNvPr>
          <p:cNvSpPr txBox="1"/>
          <p:nvPr/>
        </p:nvSpPr>
        <p:spPr>
          <a:xfrm>
            <a:off x="686513" y="1051130"/>
            <a:ext cx="65450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虚拟身份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可自由切换和自由流动的身份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安全的元数据存储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不可灭失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不可篡改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自由经济系统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财产可自由支配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健壮稳定的经济模型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自治式治理规则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可自定义社会治理规则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可自定义物理规律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沉浸感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永不掉线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无尽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所见即所得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2" name="直线连接符 21"/>
          <p:cNvCxnSpPr/>
          <p:nvPr/>
        </p:nvCxnSpPr>
        <p:spPr>
          <a:xfrm flipV="1">
            <a:off x="590840" y="854757"/>
            <a:ext cx="2911312" cy="4380"/>
          </a:xfrm>
          <a:prstGeom prst="line">
            <a:avLst/>
          </a:prstGeom>
          <a:ln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31"/>
          <p:cNvGrpSpPr/>
          <p:nvPr/>
        </p:nvGrpSpPr>
        <p:grpSpPr>
          <a:xfrm>
            <a:off x="8652431" y="1878075"/>
            <a:ext cx="613214" cy="465923"/>
            <a:chOff x="4268086" y="4221191"/>
            <a:chExt cx="509646" cy="38723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13"/>
          <p:cNvGrpSpPr>
            <a:grpSpLocks noChangeAspect="1"/>
          </p:cNvGrpSpPr>
          <p:nvPr/>
        </p:nvGrpSpPr>
        <p:grpSpPr>
          <a:xfrm>
            <a:off x="6443911" y="3097144"/>
            <a:ext cx="419438" cy="469071"/>
            <a:chOff x="5999255" y="3275006"/>
            <a:chExt cx="402656" cy="450303"/>
          </a:xfrm>
          <a:solidFill>
            <a:schemeClr val="tx1">
              <a:lumMod val="85000"/>
              <a:lumOff val="15000"/>
            </a:schemeClr>
          </a:solidFill>
          <a:effectLst/>
        </p:grpSpPr>
        <p:sp>
          <p:nvSpPr>
            <p:cNvPr id="33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11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Freeform 48">
            <a:extLst>
              <a:ext uri="{FF2B5EF4-FFF2-40B4-BE49-F238E27FC236}">
                <a16:creationId xmlns="" xmlns:a16="http://schemas.microsoft.com/office/drawing/2014/main" id="{DCAE9DE2-8A9D-4203-A66C-B0AEDF809EB3}"/>
              </a:ext>
            </a:extLst>
          </p:cNvPr>
          <p:cNvSpPr/>
          <p:nvPr/>
        </p:nvSpPr>
        <p:spPr>
          <a:xfrm>
            <a:off x="9508872" y="3035850"/>
            <a:ext cx="486272" cy="488111"/>
          </a:xfrm>
          <a:custGeom>
            <a:avLst/>
            <a:gdLst/>
            <a:ahLst/>
            <a:cxnLst/>
            <a:rect l="l" t="t" r="r" b="b"/>
            <a:pathLst>
              <a:path w="204608" h="205382">
                <a:moveTo>
                  <a:pt x="46881" y="32147"/>
                </a:moveTo>
                <a:cubicBezTo>
                  <a:pt x="48667" y="31254"/>
                  <a:pt x="50155" y="31551"/>
                  <a:pt x="51346" y="33039"/>
                </a:cubicBezTo>
                <a:cubicBezTo>
                  <a:pt x="52536" y="34825"/>
                  <a:pt x="52239" y="36314"/>
                  <a:pt x="50453" y="37504"/>
                </a:cubicBezTo>
                <a:cubicBezTo>
                  <a:pt x="37356" y="45541"/>
                  <a:pt x="30807" y="57298"/>
                  <a:pt x="30807" y="72777"/>
                </a:cubicBezTo>
                <a:cubicBezTo>
                  <a:pt x="30807" y="74860"/>
                  <a:pt x="29766" y="75902"/>
                  <a:pt x="27682" y="75902"/>
                </a:cubicBezTo>
                <a:cubicBezTo>
                  <a:pt x="25599" y="75902"/>
                  <a:pt x="24557" y="74860"/>
                  <a:pt x="24557" y="72777"/>
                </a:cubicBezTo>
                <a:cubicBezTo>
                  <a:pt x="24557" y="54917"/>
                  <a:pt x="31998" y="41374"/>
                  <a:pt x="46881" y="32147"/>
                </a:cubicBezTo>
                <a:close/>
                <a:moveTo>
                  <a:pt x="61168" y="25896"/>
                </a:moveTo>
                <a:cubicBezTo>
                  <a:pt x="63252" y="25300"/>
                  <a:pt x="64591" y="26045"/>
                  <a:pt x="65187" y="28128"/>
                </a:cubicBezTo>
                <a:cubicBezTo>
                  <a:pt x="65782" y="30212"/>
                  <a:pt x="65038" y="31551"/>
                  <a:pt x="62954" y="32147"/>
                </a:cubicBezTo>
                <a:cubicBezTo>
                  <a:pt x="62657" y="32147"/>
                  <a:pt x="62136" y="32221"/>
                  <a:pt x="61392" y="32370"/>
                </a:cubicBezTo>
                <a:cubicBezTo>
                  <a:pt x="60648" y="32519"/>
                  <a:pt x="60127" y="32742"/>
                  <a:pt x="59829" y="33039"/>
                </a:cubicBezTo>
                <a:lnTo>
                  <a:pt x="58936" y="33039"/>
                </a:lnTo>
                <a:cubicBezTo>
                  <a:pt x="57448" y="33039"/>
                  <a:pt x="56406" y="32295"/>
                  <a:pt x="55811" y="30807"/>
                </a:cubicBezTo>
                <a:cubicBezTo>
                  <a:pt x="55215" y="29319"/>
                  <a:pt x="55811" y="27979"/>
                  <a:pt x="57597" y="26789"/>
                </a:cubicBezTo>
                <a:cubicBezTo>
                  <a:pt x="58787" y="26789"/>
                  <a:pt x="59978" y="26491"/>
                  <a:pt x="61168" y="25896"/>
                </a:cubicBezTo>
                <a:close/>
                <a:moveTo>
                  <a:pt x="72331" y="12948"/>
                </a:moveTo>
                <a:cubicBezTo>
                  <a:pt x="55959" y="12948"/>
                  <a:pt x="41895" y="18752"/>
                  <a:pt x="30138" y="30361"/>
                </a:cubicBezTo>
                <a:cubicBezTo>
                  <a:pt x="18380" y="41969"/>
                  <a:pt x="12502" y="55959"/>
                  <a:pt x="12502" y="72330"/>
                </a:cubicBezTo>
                <a:cubicBezTo>
                  <a:pt x="12502" y="88999"/>
                  <a:pt x="18380" y="103138"/>
                  <a:pt x="30138" y="114746"/>
                </a:cubicBezTo>
                <a:cubicBezTo>
                  <a:pt x="41895" y="126355"/>
                  <a:pt x="55959" y="132159"/>
                  <a:pt x="72331" y="132159"/>
                </a:cubicBezTo>
                <a:cubicBezTo>
                  <a:pt x="82451" y="132159"/>
                  <a:pt x="91678" y="129778"/>
                  <a:pt x="100013" y="125015"/>
                </a:cubicBezTo>
                <a:cubicBezTo>
                  <a:pt x="102691" y="123527"/>
                  <a:pt x="105222" y="123973"/>
                  <a:pt x="107603" y="126355"/>
                </a:cubicBezTo>
                <a:lnTo>
                  <a:pt x="132606" y="151358"/>
                </a:lnTo>
                <a:lnTo>
                  <a:pt x="134838" y="149572"/>
                </a:lnTo>
                <a:cubicBezTo>
                  <a:pt x="137517" y="148084"/>
                  <a:pt x="140047" y="148232"/>
                  <a:pt x="142429" y="150018"/>
                </a:cubicBezTo>
                <a:lnTo>
                  <a:pt x="150912" y="157162"/>
                </a:lnTo>
                <a:cubicBezTo>
                  <a:pt x="153293" y="159543"/>
                  <a:pt x="153740" y="161925"/>
                  <a:pt x="152251" y="164306"/>
                </a:cubicBezTo>
                <a:lnTo>
                  <a:pt x="150465" y="169217"/>
                </a:lnTo>
                <a:lnTo>
                  <a:pt x="157609" y="176361"/>
                </a:lnTo>
                <a:lnTo>
                  <a:pt x="167878" y="177254"/>
                </a:lnTo>
                <a:cubicBezTo>
                  <a:pt x="170259" y="177254"/>
                  <a:pt x="172045" y="178593"/>
                  <a:pt x="173236" y="181272"/>
                </a:cubicBezTo>
                <a:lnTo>
                  <a:pt x="176808" y="191541"/>
                </a:lnTo>
                <a:lnTo>
                  <a:pt x="191542" y="187970"/>
                </a:lnTo>
                <a:lnTo>
                  <a:pt x="189309" y="169217"/>
                </a:lnTo>
                <a:lnTo>
                  <a:pt x="126802" y="106263"/>
                </a:lnTo>
                <a:cubicBezTo>
                  <a:pt x="124420" y="103882"/>
                  <a:pt x="123974" y="101500"/>
                  <a:pt x="125462" y="99119"/>
                </a:cubicBezTo>
                <a:cubicBezTo>
                  <a:pt x="129629" y="91082"/>
                  <a:pt x="131713" y="82153"/>
                  <a:pt x="131713" y="72330"/>
                </a:cubicBezTo>
                <a:cubicBezTo>
                  <a:pt x="131713" y="55959"/>
                  <a:pt x="125909" y="41969"/>
                  <a:pt x="114300" y="30361"/>
                </a:cubicBezTo>
                <a:cubicBezTo>
                  <a:pt x="102691" y="18752"/>
                  <a:pt x="88702" y="12948"/>
                  <a:pt x="72331" y="12948"/>
                </a:cubicBezTo>
                <a:close/>
                <a:moveTo>
                  <a:pt x="72331" y="0"/>
                </a:moveTo>
                <a:cubicBezTo>
                  <a:pt x="92274" y="0"/>
                  <a:pt x="109314" y="7069"/>
                  <a:pt x="123453" y="21208"/>
                </a:cubicBezTo>
                <a:cubicBezTo>
                  <a:pt x="137592" y="35346"/>
                  <a:pt x="144661" y="52387"/>
                  <a:pt x="144661" y="72330"/>
                </a:cubicBezTo>
                <a:cubicBezTo>
                  <a:pt x="144661" y="81260"/>
                  <a:pt x="142726" y="90636"/>
                  <a:pt x="138857" y="100459"/>
                </a:cubicBezTo>
                <a:lnTo>
                  <a:pt x="200025" y="161627"/>
                </a:lnTo>
                <a:cubicBezTo>
                  <a:pt x="201216" y="162818"/>
                  <a:pt x="201811" y="164157"/>
                  <a:pt x="201811" y="165645"/>
                </a:cubicBezTo>
                <a:lnTo>
                  <a:pt x="204490" y="192434"/>
                </a:lnTo>
                <a:cubicBezTo>
                  <a:pt x="205085" y="196304"/>
                  <a:pt x="203448" y="198536"/>
                  <a:pt x="199579" y="199132"/>
                </a:cubicBezTo>
                <a:lnTo>
                  <a:pt x="174129" y="204936"/>
                </a:lnTo>
                <a:cubicBezTo>
                  <a:pt x="173831" y="205234"/>
                  <a:pt x="173385" y="205382"/>
                  <a:pt x="172790" y="205382"/>
                </a:cubicBezTo>
                <a:cubicBezTo>
                  <a:pt x="169515" y="205382"/>
                  <a:pt x="167432" y="203894"/>
                  <a:pt x="166539" y="200918"/>
                </a:cubicBezTo>
                <a:lnTo>
                  <a:pt x="162967" y="189309"/>
                </a:lnTo>
                <a:lnTo>
                  <a:pt x="154484" y="188863"/>
                </a:lnTo>
                <a:cubicBezTo>
                  <a:pt x="152698" y="188863"/>
                  <a:pt x="151358" y="188267"/>
                  <a:pt x="150465" y="187077"/>
                </a:cubicBezTo>
                <a:lnTo>
                  <a:pt x="138410" y="175022"/>
                </a:lnTo>
                <a:cubicBezTo>
                  <a:pt x="136624" y="173236"/>
                  <a:pt x="136178" y="170854"/>
                  <a:pt x="137071" y="167878"/>
                </a:cubicBezTo>
                <a:lnTo>
                  <a:pt x="138857" y="163859"/>
                </a:lnTo>
                <a:lnTo>
                  <a:pt x="137964" y="162966"/>
                </a:lnTo>
                <a:lnTo>
                  <a:pt x="135731" y="164752"/>
                </a:lnTo>
                <a:cubicBezTo>
                  <a:pt x="132755" y="166538"/>
                  <a:pt x="129927" y="166390"/>
                  <a:pt x="127248" y="164306"/>
                </a:cubicBezTo>
                <a:lnTo>
                  <a:pt x="101799" y="138410"/>
                </a:lnTo>
                <a:cubicBezTo>
                  <a:pt x="91976" y="142577"/>
                  <a:pt x="82153" y="144661"/>
                  <a:pt x="72331" y="144661"/>
                </a:cubicBezTo>
                <a:cubicBezTo>
                  <a:pt x="52388" y="144661"/>
                  <a:pt x="35347" y="137666"/>
                  <a:pt x="21208" y="123676"/>
                </a:cubicBezTo>
                <a:cubicBezTo>
                  <a:pt x="7069" y="109686"/>
                  <a:pt x="0" y="92571"/>
                  <a:pt x="0" y="72330"/>
                </a:cubicBezTo>
                <a:cubicBezTo>
                  <a:pt x="0" y="52387"/>
                  <a:pt x="7069" y="35346"/>
                  <a:pt x="21208" y="21208"/>
                </a:cubicBezTo>
                <a:cubicBezTo>
                  <a:pt x="35347" y="7069"/>
                  <a:pt x="52388" y="0"/>
                  <a:pt x="72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849549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510425" y="454647"/>
            <a:ext cx="3970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元</a:t>
            </a:r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宇宙</a:t>
            </a:r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交易要素</a:t>
            </a:r>
            <a:r>
              <a:rPr lang="en-US" altLang="zh-CN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——</a:t>
            </a:r>
            <a:r>
              <a:rPr lang="zh-CN" altLang="en-US" sz="20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虚拟身份</a:t>
            </a:r>
            <a:endParaRPr lang="en-US" altLang="zh-CN" sz="1100" kern="16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cxnSp>
        <p:nvCxnSpPr>
          <p:cNvPr id="22" name="直线连接符 21"/>
          <p:cNvCxnSpPr/>
          <p:nvPr/>
        </p:nvCxnSpPr>
        <p:spPr>
          <a:xfrm flipV="1">
            <a:off x="590840" y="854757"/>
            <a:ext cx="2911312" cy="4380"/>
          </a:xfrm>
          <a:prstGeom prst="line">
            <a:avLst/>
          </a:prstGeom>
          <a:ln>
            <a:solidFill>
              <a:srgbClr val="00B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6">
            <a:extLst>
              <a:ext uri="{FF2B5EF4-FFF2-40B4-BE49-F238E27FC236}">
                <a16:creationId xmlns="" xmlns:a16="http://schemas.microsoft.com/office/drawing/2014/main" id="{22977FE1-F04D-4DC0-9563-16068821D024}"/>
              </a:ext>
            </a:extLst>
          </p:cNvPr>
          <p:cNvSpPr txBox="1"/>
          <p:nvPr/>
        </p:nvSpPr>
        <p:spPr>
          <a:xfrm>
            <a:off x="387103" y="2339161"/>
            <a:ext cx="2774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身份应当是自我创造的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身份应当是可验证的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身份应当是分散管理的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="" xmlns:a16="http://schemas.microsoft.com/office/drawing/2014/main" id="{22977FE1-F04D-4DC0-9563-16068821D024}"/>
              </a:ext>
            </a:extLst>
          </p:cNvPr>
          <p:cNvSpPr txBox="1"/>
          <p:nvPr/>
        </p:nvSpPr>
        <p:spPr>
          <a:xfrm>
            <a:off x="4052497" y="6122878"/>
            <a:ext cx="71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目前最合适的解决方案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分布式数字身份（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DID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1169223"/>
            <a:ext cx="8229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9606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17238</TotalTime>
  <Words>649</Words>
  <Application>Microsoft Macintosh PowerPoint</Application>
  <PresentationFormat>宽屏</PresentationFormat>
  <Paragraphs>133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Calibri</vt:lpstr>
      <vt:lpstr>Microsoft YaHei</vt:lpstr>
      <vt:lpstr>Microsoft YaHei Light</vt:lpstr>
      <vt:lpstr>SimHei</vt:lpstr>
      <vt:lpstr>system-ui</vt:lpstr>
      <vt:lpstr>等线</vt:lpstr>
      <vt:lpstr>宋体</vt:lpstr>
      <vt:lpstr>微软雅黑</vt:lpstr>
      <vt:lpstr>微软雅黑 Light</vt:lpstr>
      <vt:lpstr>Arial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Microsoft Office 用户</cp:lastModifiedBy>
  <cp:revision>596</cp:revision>
  <cp:lastPrinted>2019-11-22T05:50:49Z</cp:lastPrinted>
  <dcterms:created xsi:type="dcterms:W3CDTF">2017-05-21T05:34:57Z</dcterms:created>
  <dcterms:modified xsi:type="dcterms:W3CDTF">2021-10-23T04:01:11Z</dcterms:modified>
</cp:coreProperties>
</file>